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81280" marR="81280" indent="2667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81280" marR="81280" indent="5334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81280" marR="81280" indent="8001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81280" marR="81280" indent="10668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81280" marR="81280" indent="13335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81280" marR="81280" indent="1612899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81280" marR="81280" indent="18796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81280" marR="81280" indent="21463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9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de_template.pdf" descr="Slide_templa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260" y="393486"/>
            <a:ext cx="18433995" cy="2154842"/>
          </a:xfrm>
          <a:prstGeom prst="rect">
            <a:avLst/>
          </a:prstGeom>
          <a:ln w="12700"/>
        </p:spPr>
      </p:pic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6685359" y="797952"/>
            <a:ext cx="13977247" cy="9702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200" b="1">
                <a:uFill>
                  <a:solidFill>
                    <a:srgbClr val="004DD6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444" y="13154169"/>
            <a:ext cx="551112" cy="53764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pic -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pic - Title"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"/>
          <p:cNvSpPr/>
          <p:nvPr/>
        </p:nvSpPr>
        <p:spPr>
          <a:xfrm>
            <a:off x="3048000" y="-17860"/>
            <a:ext cx="18288000" cy="1375173"/>
          </a:xfrm>
          <a:prstGeom prst="rect">
            <a:avLst/>
          </a:prstGeom>
          <a:gradFill>
            <a:gsLst>
              <a:gs pos="0">
                <a:srgbClr val="0056D6">
                  <a:alpha val="10000"/>
                </a:srgbClr>
              </a:gs>
              <a:gs pos="100000">
                <a:srgbClr val="355FD0"/>
              </a:gs>
            </a:gsLst>
            <a:lin ang="2700000"/>
          </a:gradFill>
          <a:ln w="25400">
            <a:miter lim="400000"/>
          </a:ln>
        </p:spPr>
        <p:txBody>
          <a:bodyPr lIns="71437" tIns="71437" rIns="71437" bIns="71437" anchor="ctr"/>
          <a:lstStyle/>
          <a:p>
            <a:pPr marL="0" marR="0" algn="ctr" defTabSz="82153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" name="Topic"/>
          <p:cNvSpPr txBox="1">
            <a:spLocks noGrp="1"/>
          </p:cNvSpPr>
          <p:nvPr>
            <p:ph type="body" sz="quarter" idx="21"/>
          </p:nvPr>
        </p:nvSpPr>
        <p:spPr>
          <a:xfrm>
            <a:off x="3497117" y="321468"/>
            <a:ext cx="1607345" cy="714376"/>
          </a:xfrm>
          <a:prstGeom prst="rect">
            <a:avLst/>
          </a:prstGeom>
          <a:effectLst>
            <a:outerShdw blurRad="25400" dist="25400" dir="2700000" rotWithShape="0">
              <a:srgbClr val="FFFFFF">
                <a:alpha val="75000"/>
              </a:srgbClr>
            </a:outerShdw>
          </a:effectLst>
        </p:spPr>
        <p:txBody>
          <a:bodyPr>
            <a:spAutoFit/>
          </a:bodyPr>
          <a:lstStyle>
            <a:lvl1pPr marL="0" marR="0" indent="0" defTabSz="821531">
              <a:lnSpc>
                <a:spcPct val="60000"/>
              </a:lnSpc>
              <a:spcBef>
                <a:spcPts val="0"/>
              </a:spcBef>
              <a:buSzTx/>
              <a:buNone/>
              <a:defRPr sz="3800" b="0" i="1">
                <a:solidFill>
                  <a:srgbClr val="0040D4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Topic</a:t>
            </a:r>
          </a:p>
        </p:txBody>
      </p:sp>
      <p:sp>
        <p:nvSpPr>
          <p:cNvPr id="37" name="Premier point…"/>
          <p:cNvSpPr txBox="1">
            <a:spLocks noGrp="1"/>
          </p:cNvSpPr>
          <p:nvPr>
            <p:ph type="body" sz="quarter" idx="22"/>
          </p:nvPr>
        </p:nvSpPr>
        <p:spPr>
          <a:xfrm>
            <a:off x="3958828" y="3089671"/>
            <a:ext cx="16466344" cy="32835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defTabSz="821531">
              <a:lnSpc>
                <a:spcPct val="110000"/>
              </a:lnSpc>
              <a:spcBef>
                <a:spcPts val="0"/>
              </a:spcBef>
              <a:buSzTx/>
              <a:buNone/>
              <a:defRPr sz="3800" b="0"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Premier point</a:t>
            </a:r>
          </a:p>
          <a:p>
            <a:pPr marL="721178" marR="0" lvl="1" indent="-340178" defTabSz="82153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90000"/>
              <a:buFont typeface="Lucida Grande"/>
              <a:buChar char="✓"/>
              <a:defRPr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rPr sz="3000"/>
              <a:t>Ceci</a:t>
            </a:r>
          </a:p>
          <a:p>
            <a:pPr marL="721178" marR="0" lvl="1" indent="-340178" defTabSz="82153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90000"/>
              <a:buFont typeface="Lucida Grande"/>
              <a:buChar char="✓"/>
              <a:defRPr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rPr sz="3000"/>
              <a:t>Cela</a:t>
            </a:r>
          </a:p>
          <a:p>
            <a:pPr marL="0" marR="0" indent="0" defTabSz="821531">
              <a:lnSpc>
                <a:spcPct val="110000"/>
              </a:lnSpc>
              <a:spcBef>
                <a:spcPts val="0"/>
              </a:spcBef>
              <a:buSzTx/>
              <a:buNone/>
              <a:defRPr sz="3800" b="0"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Deuxième point</a:t>
            </a:r>
          </a:p>
          <a:p>
            <a:pPr marL="721178" marR="0" lvl="1" indent="-340178" defTabSz="82153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90000"/>
              <a:buFont typeface="Lucida Grande"/>
              <a:buChar char="✓"/>
              <a:defRPr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rPr sz="3000"/>
              <a:t>Ceci</a:t>
            </a:r>
            <a:br>
              <a:rPr sz="3000"/>
            </a:br>
            <a:endParaRPr sz="3000"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6709171" y="-17860"/>
            <a:ext cx="14162486" cy="1375173"/>
          </a:xfrm>
          <a:prstGeom prst="rect">
            <a:avLst/>
          </a:prstGeom>
        </p:spPr>
        <p:txBody>
          <a:bodyPr/>
          <a:lstStyle>
            <a:lvl1pPr marL="0" marR="0" algn="r" defTabSz="821531">
              <a:defRPr sz="5600">
                <a:solidFill>
                  <a:srgbClr val="EBEBEB"/>
                </a:solidFill>
                <a:effectLst>
                  <a:outerShdw blurRad="38100" dist="38100" dir="2700000" rotWithShape="0">
                    <a:srgbClr val="000000">
                      <a:alpha val="7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298156" y="5072062"/>
            <a:ext cx="15537657" cy="2589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423171" y="2750343"/>
            <a:ext cx="15537658" cy="10822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2pPr marL="885643" indent="-387803">
              <a:spcBef>
                <a:spcPts val="900"/>
              </a:spcBef>
              <a:buChar char="–"/>
              <a:defRPr sz="3800" b="0"/>
            </a:lvl2pPr>
            <a:lvl3pPr marL="1259839" indent="-304800">
              <a:spcBef>
                <a:spcPts val="800"/>
              </a:spcBef>
              <a:defRPr sz="3200" i="1"/>
            </a:lvl3pPr>
            <a:lvl4pPr marL="1717039" indent="-304800">
              <a:spcBef>
                <a:spcPts val="800"/>
              </a:spcBef>
              <a:buChar char="–"/>
              <a:defRPr sz="3200" b="0"/>
            </a:lvl4pPr>
            <a:lvl5pPr marL="2181167" indent="-311727">
              <a:spcBef>
                <a:spcPts val="700"/>
              </a:spcBef>
              <a:buChar char="»"/>
              <a:defRPr sz="30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8192" y="12948046"/>
            <a:ext cx="607616" cy="59948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marL="0" marR="0" algn="ctr" defTabSz="910828"/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81280" marR="81280" indent="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1pPr>
      <a:lvl2pPr marL="81280" marR="81280" indent="22860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2pPr>
      <a:lvl3pPr marL="81280" marR="81280" indent="45720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3pPr>
      <a:lvl4pPr marL="81280" marR="81280" indent="68580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4pPr>
      <a:lvl5pPr marL="81280" marR="81280" indent="91440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5pPr>
      <a:lvl6pPr marL="81280" marR="81280" indent="114300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6pPr>
      <a:lvl7pPr marL="81280" marR="81280" indent="137160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7pPr>
      <a:lvl8pPr marL="81280" marR="81280" indent="1600199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8pPr>
      <a:lvl9pPr marL="81280" marR="81280" indent="1828800" algn="l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LMU CompatilFact"/>
        </a:defRPr>
      </a:lvl9pPr>
    </p:titleStyle>
    <p:bodyStyle>
      <a:lvl1pPr marL="520700" marR="81280" indent="-480059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1pPr>
      <a:lvl2pPr marL="926464" marR="81280" indent="-428624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2pPr>
      <a:lvl3pPr marL="1355089" marR="81280" indent="-400050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3pPr>
      <a:lvl4pPr marL="1812289" marR="81280" indent="-400050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4pPr>
      <a:lvl5pPr marL="2305858" marR="81280" indent="-436418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5pPr>
      <a:lvl6pPr marL="2305858" marR="81280" indent="-436418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6pPr>
      <a:lvl7pPr marL="2305858" marR="81280" indent="-436418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7pPr>
      <a:lvl8pPr marL="2305858" marR="81280" indent="-436418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8pPr>
      <a:lvl9pPr marL="2305858" marR="81280" indent="-436418" algn="l" defTabSz="1821656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1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Quantentechnologien"/>
          <p:cNvSpPr txBox="1"/>
          <p:nvPr/>
        </p:nvSpPr>
        <p:spPr>
          <a:xfrm>
            <a:off x="3128367" y="906462"/>
            <a:ext cx="18127266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Quantentechnologien</a:t>
            </a:r>
          </a:p>
        </p:txBody>
      </p:sp>
      <p:sp>
        <p:nvSpPr>
          <p:cNvPr id="49" name="Christoph Hohmann (LMU / MCQST)"/>
          <p:cNvSpPr txBox="1"/>
          <p:nvPr/>
        </p:nvSpPr>
        <p:spPr>
          <a:xfrm>
            <a:off x="4210" y="13060728"/>
            <a:ext cx="6521192" cy="634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algn="r" defTabSz="457200">
              <a:lnSpc>
                <a:spcPts val="5000"/>
              </a:lnSpc>
              <a:defRPr sz="30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Christoph Hohmann (LMU / MCQST)</a:t>
            </a: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84" y="7680094"/>
            <a:ext cx="3171565" cy="2627333"/>
          </a:xfrm>
          <a:prstGeom prst="rect">
            <a:avLst/>
          </a:prstGeom>
          <a:ln w="12700"/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793" y="5365553"/>
            <a:ext cx="2777466" cy="2233233"/>
          </a:xfrm>
          <a:prstGeom prst="rect">
            <a:avLst/>
          </a:prstGeom>
          <a:ln w="12700"/>
        </p:spPr>
      </p:pic>
      <p:pic>
        <p:nvPicPr>
          <p:cNvPr id="52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19343" y="5525865"/>
            <a:ext cx="2364599" cy="2796232"/>
          </a:xfrm>
          <a:prstGeom prst="rect">
            <a:avLst/>
          </a:prstGeom>
          <a:ln w="12700"/>
        </p:spPr>
      </p:pic>
      <p:sp>
        <p:nvSpPr>
          <p:cNvPr id="53" name="Quantencomputer…"/>
          <p:cNvSpPr txBox="1"/>
          <p:nvPr/>
        </p:nvSpPr>
        <p:spPr>
          <a:xfrm>
            <a:off x="9096574" y="3866229"/>
            <a:ext cx="5459267" cy="1409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marR="0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Quantencomputer</a:t>
            </a:r>
          </a:p>
          <a:p>
            <a:pPr marL="0" marR="0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-simulatoren</a:t>
            </a:r>
          </a:p>
        </p:txBody>
      </p:sp>
      <p:sp>
        <p:nvSpPr>
          <p:cNvPr id="54" name="Sensoren…"/>
          <p:cNvSpPr txBox="1"/>
          <p:nvPr/>
        </p:nvSpPr>
        <p:spPr>
          <a:xfrm>
            <a:off x="3582985" y="5706231"/>
            <a:ext cx="3285254" cy="140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marR="0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Sensoren</a:t>
            </a:r>
          </a:p>
          <a:p>
            <a:pPr marL="0" marR="0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Messtechnik</a:t>
            </a:r>
          </a:p>
        </p:txBody>
      </p:sp>
      <p:sp>
        <p:nvSpPr>
          <p:cNvPr id="55" name="Kommunikation…"/>
          <p:cNvSpPr txBox="1"/>
          <p:nvPr/>
        </p:nvSpPr>
        <p:spPr>
          <a:xfrm>
            <a:off x="745734" y="9964614"/>
            <a:ext cx="4628812" cy="1735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marR="0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Kommunikation</a:t>
            </a:r>
          </a:p>
          <a:p>
            <a:pPr marL="0" marR="0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Kryptographie</a:t>
            </a:r>
          </a:p>
        </p:txBody>
      </p:sp>
      <p:sp>
        <p:nvSpPr>
          <p:cNvPr id="56" name="potenzielle Anwendungen"/>
          <p:cNvSpPr txBox="1"/>
          <p:nvPr/>
        </p:nvSpPr>
        <p:spPr>
          <a:xfrm>
            <a:off x="6157432" y="9158214"/>
            <a:ext cx="7656123" cy="1735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2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5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potenzielle Anwendungen</a:t>
            </a:r>
          </a:p>
        </p:txBody>
      </p:sp>
      <p:grpSp>
        <p:nvGrpSpPr>
          <p:cNvPr id="59" name="Group"/>
          <p:cNvGrpSpPr/>
          <p:nvPr/>
        </p:nvGrpSpPr>
        <p:grpSpPr>
          <a:xfrm>
            <a:off x="14492848" y="5792408"/>
            <a:ext cx="9058117" cy="6316846"/>
            <a:chOff x="0" y="0"/>
            <a:chExt cx="9058115" cy="6316844"/>
          </a:xfrm>
        </p:grpSpPr>
        <p:pic>
          <p:nvPicPr>
            <p:cNvPr id="57" name="SuperMUC-NG.png" descr="SuperMUC-N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045942" cy="559717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8" name="SuperMUC-NG, LRZ Garching"/>
            <p:cNvSpPr txBox="1"/>
            <p:nvPr/>
          </p:nvSpPr>
          <p:spPr>
            <a:xfrm>
              <a:off x="2536924" y="5681993"/>
              <a:ext cx="6521192" cy="634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marR="0" algn="r" defTabSz="457200">
                <a:lnSpc>
                  <a:spcPts val="5000"/>
                </a:lnSpc>
                <a:defRPr sz="300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uFillTx/>
                  <a:latin typeface="+mj-lt"/>
                  <a:ea typeface="+mj-ea"/>
                  <a:cs typeface="+mj-cs"/>
                  <a:sym typeface="LMU CompatilFact"/>
                </a:defRPr>
              </a:lvl1pPr>
            </a:lstStyle>
            <a:p>
              <a:r>
                <a:t>SuperMUC-NG, LRZ Garching</a:t>
              </a:r>
            </a:p>
          </p:txBody>
        </p:sp>
      </p:grpSp>
      <p:sp>
        <p:nvSpPr>
          <p:cNvPr id="60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Quantensimulationen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Quantensimulationen</a:t>
            </a:r>
          </a:p>
        </p:txBody>
      </p:sp>
      <p:sp>
        <p:nvSpPr>
          <p:cNvPr id="63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Quanten-mechanisches…"/>
          <p:cNvSpPr txBox="1"/>
          <p:nvPr/>
        </p:nvSpPr>
        <p:spPr>
          <a:xfrm>
            <a:off x="3562935" y="5860197"/>
            <a:ext cx="4607509" cy="2141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marR="0" defTabSz="584200">
              <a:lnSpc>
                <a:spcPct val="110000"/>
              </a:lnSpc>
              <a:defRPr sz="4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Quanten-mechanisches</a:t>
            </a:r>
          </a:p>
          <a:p>
            <a:pPr marL="0" marR="0" defTabSz="584200">
              <a:lnSpc>
                <a:spcPct val="110000"/>
              </a:lnSpc>
              <a:defRPr sz="4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Modell</a:t>
            </a:r>
          </a:p>
        </p:txBody>
      </p:sp>
      <p:pic>
        <p:nvPicPr>
          <p:cNvPr id="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66" y="6301615"/>
            <a:ext cx="1032010" cy="1165172"/>
          </a:xfrm>
          <a:prstGeom prst="rect">
            <a:avLst/>
          </a:prstGeom>
          <a:ln w="12700"/>
        </p:spPr>
      </p:pic>
      <p:grpSp>
        <p:nvGrpSpPr>
          <p:cNvPr id="68" name="Group"/>
          <p:cNvGrpSpPr/>
          <p:nvPr/>
        </p:nvGrpSpPr>
        <p:grpSpPr>
          <a:xfrm>
            <a:off x="11259353" y="4083375"/>
            <a:ext cx="10147511" cy="5906452"/>
            <a:chOff x="0" y="0"/>
            <a:chExt cx="10147510" cy="5906451"/>
          </a:xfrm>
        </p:grpSpPr>
        <p:sp>
          <p:nvSpPr>
            <p:cNvPr id="66" name="Line"/>
            <p:cNvSpPr/>
            <p:nvPr/>
          </p:nvSpPr>
          <p:spPr>
            <a:xfrm>
              <a:off x="0" y="3026852"/>
              <a:ext cx="2004218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67" name="Lattice_potential.pdf" descr="Lattice_potential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980" y="0"/>
              <a:ext cx="6752531" cy="590645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71" name="Group"/>
          <p:cNvGrpSpPr/>
          <p:nvPr/>
        </p:nvGrpSpPr>
        <p:grpSpPr>
          <a:xfrm>
            <a:off x="6092764" y="8726306"/>
            <a:ext cx="7793885" cy="3167789"/>
            <a:chOff x="0" y="0"/>
            <a:chExt cx="7793883" cy="3167788"/>
          </a:xfrm>
        </p:grpSpPr>
        <p:sp>
          <p:nvSpPr>
            <p:cNvPr id="72" name="Connection Line"/>
            <p:cNvSpPr/>
            <p:nvPr/>
          </p:nvSpPr>
          <p:spPr>
            <a:xfrm>
              <a:off x="1043172" y="0"/>
              <a:ext cx="6120775" cy="961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318" extrusionOk="0">
                  <a:moveTo>
                    <a:pt x="21600" y="13129"/>
                  </a:moveTo>
                  <a:cubicBezTo>
                    <a:pt x="14100" y="21600"/>
                    <a:pt x="6900" y="17224"/>
                    <a:pt x="0" y="0"/>
                  </a:cubicBezTo>
                </a:path>
              </a:pathLst>
            </a:custGeom>
            <a:noFill/>
            <a:ln w="63500" cap="flat">
              <a:solidFill>
                <a:srgbClr val="525FA5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0" name="Bsp. Festkörperphysik…"/>
            <p:cNvSpPr txBox="1"/>
            <p:nvPr/>
          </p:nvSpPr>
          <p:spPr>
            <a:xfrm>
              <a:off x="0" y="1026244"/>
              <a:ext cx="7793884" cy="2141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algn="ctr" defTabSz="584200">
                <a:lnSpc>
                  <a:spcPct val="110000"/>
                </a:lnSpc>
                <a:defRPr sz="3600" b="1">
                  <a:solidFill>
                    <a:srgbClr val="525FA5"/>
                  </a:solidFill>
                  <a:uFillTx/>
                  <a:latin typeface="+mj-lt"/>
                  <a:ea typeface="+mj-ea"/>
                  <a:cs typeface="+mj-cs"/>
                  <a:sym typeface="LMU CompatilFact"/>
                </a:defRPr>
              </a:pPr>
              <a:r>
                <a:t>Bsp. Festkörperphysik</a:t>
              </a:r>
            </a:p>
            <a:p>
              <a:pPr marL="0" marR="0" algn="ctr" defTabSz="584200">
                <a:lnSpc>
                  <a:spcPct val="110000"/>
                </a:lnSpc>
                <a:defRPr sz="3600" b="1">
                  <a:solidFill>
                    <a:srgbClr val="525FA5"/>
                  </a:solidFill>
                  <a:uFillTx/>
                  <a:latin typeface="+mj-lt"/>
                  <a:ea typeface="+mj-ea"/>
                  <a:cs typeface="+mj-cs"/>
                  <a:sym typeface="LMU CompatilFact"/>
                </a:defRPr>
              </a:pPr>
              <a:r>
                <a:t>(Supraleiter)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 advAuto="0"/>
      <p:bldP spid="71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Quantensimulationen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Quantensimulationen</a:t>
            </a:r>
          </a:p>
        </p:txBody>
      </p:sp>
      <p:sp>
        <p:nvSpPr>
          <p:cNvPr id="75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Quanten-mechanisches…"/>
          <p:cNvSpPr txBox="1"/>
          <p:nvPr/>
        </p:nvSpPr>
        <p:spPr>
          <a:xfrm>
            <a:off x="3562935" y="5860197"/>
            <a:ext cx="4607509" cy="2141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marR="0" defTabSz="584200">
              <a:lnSpc>
                <a:spcPct val="110000"/>
              </a:lnSpc>
              <a:defRPr sz="4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Quanten-mechanisches</a:t>
            </a:r>
          </a:p>
          <a:p>
            <a:pPr marL="0" marR="0" defTabSz="584200">
              <a:lnSpc>
                <a:spcPct val="110000"/>
              </a:lnSpc>
              <a:defRPr sz="4600" b="1"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Modell</a:t>
            </a:r>
          </a:p>
        </p:txBody>
      </p:sp>
      <p:pic>
        <p:nvPicPr>
          <p:cNvPr id="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66" y="6301615"/>
            <a:ext cx="1032010" cy="1165172"/>
          </a:xfrm>
          <a:prstGeom prst="rect">
            <a:avLst/>
          </a:prstGeom>
          <a:ln w="12700"/>
        </p:spPr>
      </p:pic>
      <p:sp>
        <p:nvSpPr>
          <p:cNvPr id="78" name="Line"/>
          <p:cNvSpPr/>
          <p:nvPr/>
        </p:nvSpPr>
        <p:spPr>
          <a:xfrm>
            <a:off x="11259353" y="7110228"/>
            <a:ext cx="2004218" cy="1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4" name="Connection Line"/>
          <p:cNvSpPr/>
          <p:nvPr/>
        </p:nvSpPr>
        <p:spPr>
          <a:xfrm>
            <a:off x="7135937" y="8726306"/>
            <a:ext cx="6120775" cy="961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18" extrusionOk="0">
                <a:moveTo>
                  <a:pt x="21600" y="13129"/>
                </a:moveTo>
                <a:cubicBezTo>
                  <a:pt x="14100" y="21600"/>
                  <a:pt x="6900" y="17224"/>
                  <a:pt x="0" y="0"/>
                </a:cubicBezTo>
              </a:path>
            </a:pathLst>
          </a:custGeom>
          <a:ln w="63500">
            <a:solidFill>
              <a:srgbClr val="525FA5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82" name="Group"/>
          <p:cNvGrpSpPr/>
          <p:nvPr/>
        </p:nvGrpSpPr>
        <p:grpSpPr>
          <a:xfrm>
            <a:off x="15482247" y="5294498"/>
            <a:ext cx="4607509" cy="5021962"/>
            <a:chOff x="0" y="0"/>
            <a:chExt cx="4607507" cy="5021960"/>
          </a:xfrm>
        </p:grpSpPr>
        <p:pic>
          <p:nvPicPr>
            <p:cNvPr id="80" name="single_atoms_small.png" descr="single_atoms_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27197" cy="363145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81" name="Detektion einzelner Atome"/>
            <p:cNvSpPr txBox="1"/>
            <p:nvPr/>
          </p:nvSpPr>
          <p:spPr>
            <a:xfrm>
              <a:off x="0" y="3607995"/>
              <a:ext cx="4607508" cy="1413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marR="0" defTabSz="457200">
                <a:lnSpc>
                  <a:spcPts val="5600"/>
                </a:lnSpc>
                <a:defRPr sz="3500" b="1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uFillTx/>
                  <a:latin typeface="+mj-lt"/>
                  <a:ea typeface="+mj-ea"/>
                  <a:cs typeface="+mj-cs"/>
                  <a:sym typeface="LMU CompatilFact"/>
                </a:defRPr>
              </a:lvl1pPr>
            </a:lstStyle>
            <a:p>
              <a:r>
                <a:t>Detektion einzelner Atome</a:t>
              </a:r>
            </a:p>
          </p:txBody>
        </p:sp>
      </p:grpSp>
      <p:sp>
        <p:nvSpPr>
          <p:cNvPr id="83" name="Bsp. Festkörperphysik…"/>
          <p:cNvSpPr txBox="1"/>
          <p:nvPr/>
        </p:nvSpPr>
        <p:spPr>
          <a:xfrm>
            <a:off x="6092764" y="9752550"/>
            <a:ext cx="7793885" cy="2141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marR="0" algn="ctr" defTabSz="584200">
              <a:lnSpc>
                <a:spcPct val="110000"/>
              </a:lnSpc>
              <a:defRPr sz="3600" b="1">
                <a:solidFill>
                  <a:srgbClr val="525FA5"/>
                </a:solidFill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Bsp. Festkörperphysik</a:t>
            </a:r>
          </a:p>
          <a:p>
            <a:pPr marL="0" marR="0" algn="ctr" defTabSz="584200">
              <a:lnSpc>
                <a:spcPct val="110000"/>
              </a:lnSpc>
              <a:defRPr sz="3600" b="1">
                <a:solidFill>
                  <a:srgbClr val="525FA5"/>
                </a:solidFill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(Supraleiter)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Neue Simulationstechniken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Neue Simulationstechniken</a:t>
            </a:r>
          </a:p>
        </p:txBody>
      </p:sp>
      <p:sp>
        <p:nvSpPr>
          <p:cNvPr id="87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88" name="Charged_particle.pdf" descr="Charged_particl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022" y="5626470"/>
            <a:ext cx="3130217" cy="3631460"/>
          </a:xfrm>
          <a:prstGeom prst="rect">
            <a:avLst/>
          </a:prstGeom>
          <a:ln w="12700"/>
        </p:spPr>
      </p:pic>
      <p:sp>
        <p:nvSpPr>
          <p:cNvPr id="89" name="Geladene Teilchen bewegen sich auf Kreisbahnen"/>
          <p:cNvSpPr txBox="1"/>
          <p:nvPr/>
        </p:nvSpPr>
        <p:spPr>
          <a:xfrm>
            <a:off x="3997134" y="9820353"/>
            <a:ext cx="6373545" cy="2141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algn="ctr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Geladene Teilchen bewegen sich auf Kreisbahnen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13946688" y="5626470"/>
            <a:ext cx="5126005" cy="6335427"/>
            <a:chOff x="0" y="0"/>
            <a:chExt cx="5126004" cy="6335426"/>
          </a:xfrm>
        </p:grpSpPr>
        <p:pic>
          <p:nvPicPr>
            <p:cNvPr id="90" name="single_atoms_small.png" descr="single_atoms_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699" y="0"/>
              <a:ext cx="4427197" cy="363145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91" name="Ultrakalte Atome sind elektrisch neutral"/>
            <p:cNvSpPr txBox="1"/>
            <p:nvPr/>
          </p:nvSpPr>
          <p:spPr>
            <a:xfrm>
              <a:off x="0" y="4193882"/>
              <a:ext cx="5126005" cy="2141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marR="0" algn="ctr" defTabSz="584200">
                <a:lnSpc>
                  <a:spcPct val="110000"/>
                </a:lnSpc>
                <a:defRPr sz="3600" b="1">
                  <a:uFillTx/>
                  <a:latin typeface="+mj-lt"/>
                  <a:ea typeface="+mj-ea"/>
                  <a:cs typeface="+mj-cs"/>
                  <a:sym typeface="LMU CompatilFact"/>
                </a:defRPr>
              </a:lvl1pPr>
            </a:lstStyle>
            <a:p>
              <a:r>
                <a:t>Ultrakalte Atome sind elektrisch neutral</a:t>
              </a:r>
            </a:p>
          </p:txBody>
        </p:sp>
      </p:grpSp>
      <p:sp>
        <p:nvSpPr>
          <p:cNvPr id="93" name="?"/>
          <p:cNvSpPr txBox="1"/>
          <p:nvPr/>
        </p:nvSpPr>
        <p:spPr>
          <a:xfrm>
            <a:off x="16899264" y="7145370"/>
            <a:ext cx="940436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0" marR="0" defTabSz="584200">
              <a:lnSpc>
                <a:spcPct val="110000"/>
              </a:lnSpc>
              <a:defRPr sz="12000" b="1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?</a:t>
            </a:r>
          </a:p>
        </p:txBody>
      </p:sp>
      <p:grpSp>
        <p:nvGrpSpPr>
          <p:cNvPr id="97" name="Group"/>
          <p:cNvGrpSpPr/>
          <p:nvPr/>
        </p:nvGrpSpPr>
        <p:grpSpPr>
          <a:xfrm>
            <a:off x="11685638" y="3806591"/>
            <a:ext cx="5218308" cy="4051769"/>
            <a:chOff x="0" y="0"/>
            <a:chExt cx="5218307" cy="4051768"/>
          </a:xfrm>
        </p:grpSpPr>
        <p:sp>
          <p:nvSpPr>
            <p:cNvPr id="94" name="Arrow"/>
            <p:cNvSpPr/>
            <p:nvPr/>
          </p:nvSpPr>
          <p:spPr>
            <a:xfrm>
              <a:off x="738241" y="3371848"/>
              <a:ext cx="1405248" cy="679921"/>
            </a:xfrm>
            <a:prstGeom prst="rightArrow">
              <a:avLst>
                <a:gd name="adj1" fmla="val 42091"/>
                <a:gd name="adj2" fmla="val 88102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  <p:sp>
          <p:nvSpPr>
            <p:cNvPr id="95" name="Arrow"/>
            <p:cNvSpPr/>
            <p:nvPr/>
          </p:nvSpPr>
          <p:spPr>
            <a:xfrm rot="5400000">
              <a:off x="4175723" y="362663"/>
              <a:ext cx="1405248" cy="679921"/>
            </a:xfrm>
            <a:prstGeom prst="rightArrow">
              <a:avLst>
                <a:gd name="adj1" fmla="val 42091"/>
                <a:gd name="adj2" fmla="val 88102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  <p:sp>
          <p:nvSpPr>
            <p:cNvPr id="96" name="Laser"/>
            <p:cNvSpPr txBox="1"/>
            <p:nvPr/>
          </p:nvSpPr>
          <p:spPr>
            <a:xfrm>
              <a:off x="0" y="2719621"/>
              <a:ext cx="1342924" cy="663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marL="0" marR="0" algn="ctr" defTabSz="584200">
                <a:lnSpc>
                  <a:spcPct val="110000"/>
                </a:lnSpc>
                <a:defRPr sz="3600" b="1">
                  <a:solidFill>
                    <a:srgbClr val="DB665D"/>
                  </a:solidFill>
                  <a:uFillTx/>
                  <a:latin typeface="+mj-lt"/>
                  <a:ea typeface="+mj-ea"/>
                  <a:cs typeface="+mj-cs"/>
                  <a:sym typeface="LMU CompatilFact"/>
                </a:defRPr>
              </a:lvl1pPr>
            </a:lstStyle>
            <a:p>
              <a:r>
                <a:t>Laser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animBg="1" advAuto="0"/>
      <p:bldP spid="93" grpId="2" animBg="1" advAuto="0"/>
      <p:bldP spid="97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eue Simulationstechniken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Neue Simulationstechniken</a:t>
            </a:r>
          </a:p>
        </p:txBody>
      </p:sp>
      <p:sp>
        <p:nvSpPr>
          <p:cNvPr id="100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01" name="Charged_particle.pdf" descr="Charged_particl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022" y="5626470"/>
            <a:ext cx="3130217" cy="3631460"/>
          </a:xfrm>
          <a:prstGeom prst="rect">
            <a:avLst/>
          </a:prstGeom>
          <a:ln w="12700"/>
        </p:spPr>
      </p:pic>
      <p:sp>
        <p:nvSpPr>
          <p:cNvPr id="102" name="Geladene Teilchen bewegen sich auf Kreisbahnen"/>
          <p:cNvSpPr txBox="1"/>
          <p:nvPr/>
        </p:nvSpPr>
        <p:spPr>
          <a:xfrm>
            <a:off x="3997134" y="9820353"/>
            <a:ext cx="6373545" cy="2141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algn="ctr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Geladene Teilchen bewegen sich auf Kreisbahnen</a:t>
            </a:r>
          </a:p>
        </p:txBody>
      </p:sp>
      <p:grpSp>
        <p:nvGrpSpPr>
          <p:cNvPr id="110" name="Group"/>
          <p:cNvGrpSpPr/>
          <p:nvPr/>
        </p:nvGrpSpPr>
        <p:grpSpPr>
          <a:xfrm>
            <a:off x="11041514" y="4003269"/>
            <a:ext cx="11936448" cy="6612563"/>
            <a:chOff x="0" y="0"/>
            <a:chExt cx="11936446" cy="6612562"/>
          </a:xfrm>
        </p:grpSpPr>
        <p:grpSp>
          <p:nvGrpSpPr>
            <p:cNvPr id="105" name="Group"/>
            <p:cNvGrpSpPr/>
            <p:nvPr/>
          </p:nvGrpSpPr>
          <p:grpSpPr>
            <a:xfrm>
              <a:off x="158983" y="479416"/>
              <a:ext cx="11777464" cy="6133147"/>
              <a:chOff x="0" y="0"/>
              <a:chExt cx="11777463" cy="6133146"/>
            </a:xfrm>
          </p:grpSpPr>
          <p:pic>
            <p:nvPicPr>
              <p:cNvPr id="103" name="Cyclotron_orbit_2.pdf" descr="Cyclotron_orbit_2.pd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0"/>
                <a:ext cx="11321713" cy="6133147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04" name="Rectangle"/>
              <p:cNvSpPr/>
              <p:nvPr/>
            </p:nvSpPr>
            <p:spPr>
              <a:xfrm>
                <a:off x="10092607" y="985095"/>
                <a:ext cx="1684857" cy="397082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6" name="Rectangle"/>
            <p:cNvSpPr/>
            <p:nvPr/>
          </p:nvSpPr>
          <p:spPr>
            <a:xfrm>
              <a:off x="0" y="299630"/>
              <a:ext cx="1509935" cy="5454444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  <p:sp>
          <p:nvSpPr>
            <p:cNvPr id="107" name="Rectangle"/>
            <p:cNvSpPr/>
            <p:nvPr/>
          </p:nvSpPr>
          <p:spPr>
            <a:xfrm>
              <a:off x="8544614" y="299630"/>
              <a:ext cx="1509935" cy="5454444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  <p:sp>
          <p:nvSpPr>
            <p:cNvPr id="108" name="Rectangle"/>
            <p:cNvSpPr/>
            <p:nvPr/>
          </p:nvSpPr>
          <p:spPr>
            <a:xfrm>
              <a:off x="744115" y="0"/>
              <a:ext cx="8205461" cy="119662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  <p:sp>
          <p:nvSpPr>
            <p:cNvPr id="109" name="Rectangle"/>
            <p:cNvSpPr/>
            <p:nvPr/>
          </p:nvSpPr>
          <p:spPr>
            <a:xfrm>
              <a:off x="862941" y="5330036"/>
              <a:ext cx="8205461" cy="1196624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11" name="Ultrakalte Atome sind elektrisch neutral"/>
          <p:cNvSpPr txBox="1"/>
          <p:nvPr/>
        </p:nvSpPr>
        <p:spPr>
          <a:xfrm>
            <a:off x="13946688" y="9820353"/>
            <a:ext cx="5126005" cy="2141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algn="ctr" defTabSz="584200">
              <a:lnSpc>
                <a:spcPct val="110000"/>
              </a:lnSpc>
              <a:defRPr sz="3600" b="1"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Ultrakalte Atome sind elektrisch neutral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Ausblick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Ausblick</a:t>
            </a:r>
          </a:p>
        </p:txBody>
      </p:sp>
      <p:grpSp>
        <p:nvGrpSpPr>
          <p:cNvPr id="116" name="Group"/>
          <p:cNvGrpSpPr/>
          <p:nvPr/>
        </p:nvGrpSpPr>
        <p:grpSpPr>
          <a:xfrm>
            <a:off x="2035649" y="3580252"/>
            <a:ext cx="20315109" cy="8333684"/>
            <a:chOff x="0" y="0"/>
            <a:chExt cx="20315108" cy="8333683"/>
          </a:xfrm>
        </p:grpSpPr>
        <p:pic>
          <p:nvPicPr>
            <p:cNvPr id="114" name="20200902_094344.jpg" descr="20200902_09434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4815437" cy="833368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15" name="20200902_095511.jpg" descr="20200902_09551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27410" y="0"/>
              <a:ext cx="4687699" cy="833368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117" name="September 2020"/>
          <p:cNvSpPr txBox="1"/>
          <p:nvPr/>
        </p:nvSpPr>
        <p:spPr>
          <a:xfrm>
            <a:off x="2033241" y="12018388"/>
            <a:ext cx="3742220" cy="634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defTabSz="457200">
              <a:lnSpc>
                <a:spcPts val="5600"/>
              </a:lnSpc>
              <a:defRPr sz="35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September 2020</a:t>
            </a:r>
          </a:p>
        </p:txBody>
      </p:sp>
      <p:sp>
        <p:nvSpPr>
          <p:cNvPr id="118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Mai 2021"/>
          <p:cNvSpPr txBox="1"/>
          <p:nvPr/>
        </p:nvSpPr>
        <p:spPr>
          <a:xfrm>
            <a:off x="2033241" y="11891388"/>
            <a:ext cx="3742220" cy="634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defTabSz="457200">
              <a:lnSpc>
                <a:spcPts val="5600"/>
              </a:lnSpc>
              <a:defRPr sz="35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Mai 2021</a:t>
            </a:r>
          </a:p>
        </p:txBody>
      </p:sp>
      <p:pic>
        <p:nvPicPr>
          <p:cNvPr id="121" name="20210510_182708.jpg" descr="20210510_182708.jpg"/>
          <p:cNvPicPr>
            <a:picLocks noChangeAspect="1"/>
          </p:cNvPicPr>
          <p:nvPr/>
        </p:nvPicPr>
        <p:blipFill>
          <a:blip r:embed="rId2"/>
          <a:srcRect l="20421" t="6522" r="9562" b="20628"/>
          <a:stretch>
            <a:fillRect/>
          </a:stretch>
        </p:blipFill>
        <p:spPr>
          <a:xfrm>
            <a:off x="2111551" y="3627873"/>
            <a:ext cx="13612843" cy="7967096"/>
          </a:xfrm>
          <a:prstGeom prst="rect">
            <a:avLst/>
          </a:prstGeom>
          <a:ln w="12700"/>
        </p:spPr>
      </p:pic>
      <p:sp>
        <p:nvSpPr>
          <p:cNvPr id="122" name="Ausblick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Ausblick</a:t>
            </a:r>
          </a:p>
        </p:txBody>
      </p:sp>
      <p:sp>
        <p:nvSpPr>
          <p:cNvPr id="123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"/>
          <p:cNvSpPr/>
          <p:nvPr/>
        </p:nvSpPr>
        <p:spPr>
          <a:xfrm>
            <a:off x="18365399" y="4186830"/>
            <a:ext cx="1821845" cy="157687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6" name="Mai 2021"/>
          <p:cNvSpPr txBox="1"/>
          <p:nvPr/>
        </p:nvSpPr>
        <p:spPr>
          <a:xfrm>
            <a:off x="2033241" y="11891388"/>
            <a:ext cx="3742220" cy="634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defTabSz="457200">
              <a:lnSpc>
                <a:spcPts val="5600"/>
              </a:lnSpc>
              <a:defRPr sz="35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Mai 2021</a:t>
            </a:r>
          </a:p>
        </p:txBody>
      </p:sp>
      <p:pic>
        <p:nvPicPr>
          <p:cNvPr id="127" name="20210510_182708.jpg" descr="20210510_182708.jpg"/>
          <p:cNvPicPr>
            <a:picLocks noChangeAspect="1"/>
          </p:cNvPicPr>
          <p:nvPr/>
        </p:nvPicPr>
        <p:blipFill>
          <a:blip r:embed="rId4"/>
          <a:srcRect l="20421" t="6522" r="9562" b="20628"/>
          <a:stretch>
            <a:fillRect/>
          </a:stretch>
        </p:blipFill>
        <p:spPr>
          <a:xfrm>
            <a:off x="2111551" y="3627873"/>
            <a:ext cx="13612843" cy="7967096"/>
          </a:xfrm>
          <a:prstGeom prst="rect">
            <a:avLst/>
          </a:prstGeom>
          <a:ln w="12700"/>
        </p:spPr>
      </p:pic>
      <p:pic>
        <p:nvPicPr>
          <p:cNvPr id="128" name="first_signal.mp4" descr="first_signa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9379" y="8200838"/>
            <a:ext cx="5935642" cy="3338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Oktober 2021"/>
          <p:cNvSpPr txBox="1"/>
          <p:nvPr/>
        </p:nvSpPr>
        <p:spPr>
          <a:xfrm>
            <a:off x="16630417" y="11891388"/>
            <a:ext cx="3742219" cy="634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defTabSz="457200">
              <a:lnSpc>
                <a:spcPts val="5600"/>
              </a:lnSpc>
              <a:defRPr sz="35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Oktober 2021</a:t>
            </a:r>
          </a:p>
        </p:txBody>
      </p:sp>
      <p:sp>
        <p:nvSpPr>
          <p:cNvPr id="130" name="Erstes Signal!"/>
          <p:cNvSpPr txBox="1"/>
          <p:nvPr/>
        </p:nvSpPr>
        <p:spPr>
          <a:xfrm>
            <a:off x="16630417" y="7294080"/>
            <a:ext cx="3742219" cy="634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defTabSz="457200">
              <a:lnSpc>
                <a:spcPts val="5600"/>
              </a:lnSpc>
              <a:defRPr sz="35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525FA5"/>
                </a:solidFill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Erstes Signal!</a:t>
            </a:r>
          </a:p>
        </p:txBody>
      </p:sp>
      <p:sp>
        <p:nvSpPr>
          <p:cNvPr id="131" name="Yb"/>
          <p:cNvSpPr txBox="1"/>
          <p:nvPr/>
        </p:nvSpPr>
        <p:spPr>
          <a:xfrm>
            <a:off x="18618319" y="4274438"/>
            <a:ext cx="1590000" cy="1437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defTabSz="457200">
              <a:lnSpc>
                <a:spcPts val="11000"/>
              </a:lnSpc>
              <a:defRPr sz="80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Yb</a:t>
            </a:r>
          </a:p>
        </p:txBody>
      </p:sp>
      <p:sp>
        <p:nvSpPr>
          <p:cNvPr id="132" name="Ytterbium"/>
          <p:cNvSpPr txBox="1"/>
          <p:nvPr/>
        </p:nvSpPr>
        <p:spPr>
          <a:xfrm>
            <a:off x="18284547" y="5825494"/>
            <a:ext cx="2257545" cy="634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marR="0" defTabSz="457200">
              <a:lnSpc>
                <a:spcPts val="5600"/>
              </a:lnSpc>
              <a:defRPr sz="35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Ytterbium</a:t>
            </a:r>
          </a:p>
        </p:txBody>
      </p:sp>
      <p:sp>
        <p:nvSpPr>
          <p:cNvPr id="133" name="Ausblick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Ausblick</a:t>
            </a:r>
          </a:p>
        </p:txBody>
      </p:sp>
      <p:sp>
        <p:nvSpPr>
          <p:cNvPr id="134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ie Vision"/>
          <p:cNvSpPr txBox="1"/>
          <p:nvPr/>
        </p:nvSpPr>
        <p:spPr>
          <a:xfrm>
            <a:off x="3138884" y="906462"/>
            <a:ext cx="18127267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>
            <a:lvl1pPr marL="0" algn="ctr">
              <a:lnSpc>
                <a:spcPct val="150000"/>
              </a:lnSpc>
              <a:spcBef>
                <a:spcPts val="1000"/>
              </a:spcBef>
              <a:buClr>
                <a:srgbClr val="FF2600"/>
              </a:buClr>
              <a:buFont typeface="Helvetica"/>
              <a:defRPr sz="6000" b="1">
                <a:solidFill>
                  <a:srgbClr val="525FA5"/>
                </a:solidFill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Die Vision</a:t>
            </a:r>
          </a:p>
        </p:txBody>
      </p:sp>
      <p:sp>
        <p:nvSpPr>
          <p:cNvPr id="137" name="Line"/>
          <p:cNvSpPr/>
          <p:nvPr/>
        </p:nvSpPr>
        <p:spPr>
          <a:xfrm>
            <a:off x="2994421" y="2801905"/>
            <a:ext cx="18416193" cy="1"/>
          </a:xfrm>
          <a:prstGeom prst="line">
            <a:avLst/>
          </a:prstGeom>
          <a:ln w="50800">
            <a:solidFill>
              <a:srgbClr val="525FA5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059" y="4620752"/>
            <a:ext cx="8636001" cy="4904220"/>
          </a:xfrm>
          <a:prstGeom prst="rect">
            <a:avLst/>
          </a:prstGeom>
          <a:ln w="12700"/>
        </p:spPr>
      </p:pic>
      <p:sp>
        <p:nvSpPr>
          <p:cNvPr id="139" name="Teilchenphysik…"/>
          <p:cNvSpPr txBox="1"/>
          <p:nvPr/>
        </p:nvSpPr>
        <p:spPr>
          <a:xfrm>
            <a:off x="13651262" y="4795465"/>
            <a:ext cx="4616779" cy="126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marR="0" defTabSz="457200">
              <a:lnSpc>
                <a:spcPts val="6200"/>
              </a:lnSpc>
              <a:defRPr sz="40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Teilchenphysik</a:t>
            </a:r>
          </a:p>
          <a:p>
            <a:pPr marL="0" marR="0" defTabSz="457200">
              <a:lnSpc>
                <a:spcPts val="6200"/>
              </a:lnSpc>
              <a:defRPr sz="40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pPr>
            <a:r>
              <a:t>im Laserlabor</a:t>
            </a:r>
          </a:p>
        </p:txBody>
      </p:sp>
      <p:sp>
        <p:nvSpPr>
          <p:cNvPr id="140" name="ATLAS Detektor, LHC"/>
          <p:cNvSpPr txBox="1"/>
          <p:nvPr/>
        </p:nvSpPr>
        <p:spPr>
          <a:xfrm>
            <a:off x="2966297" y="9480874"/>
            <a:ext cx="4668140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0" marR="0" defTabSz="457200">
              <a:lnSpc>
                <a:spcPts val="5600"/>
              </a:lnSpc>
              <a:defRPr sz="3500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uFillTx/>
                <a:latin typeface="+mj-lt"/>
                <a:ea typeface="+mj-ea"/>
                <a:cs typeface="+mj-cs"/>
                <a:sym typeface="LMU CompatilFact"/>
              </a:defRPr>
            </a:lvl1pPr>
          </a:lstStyle>
          <a:p>
            <a:r>
              <a:t>ATLAS Detektor, LHC</a:t>
            </a:r>
          </a:p>
        </p:txBody>
      </p:sp>
      <p:pic>
        <p:nvPicPr>
          <p:cNvPr id="141" name="Implementation_QLM_schematic.pdf" descr="Implementation_QLM_schemati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201" y="6410319"/>
            <a:ext cx="6157290" cy="2925497"/>
          </a:xfrm>
          <a:prstGeom prst="rect">
            <a:avLst/>
          </a:prstGeom>
          <a:ln w="12700"/>
        </p:spPr>
      </p:pic>
      <p:grpSp>
        <p:nvGrpSpPr>
          <p:cNvPr id="144" name="Group"/>
          <p:cNvGrpSpPr/>
          <p:nvPr/>
        </p:nvGrpSpPr>
        <p:grpSpPr>
          <a:xfrm>
            <a:off x="13623658" y="10327994"/>
            <a:ext cx="7883923" cy="2582467"/>
            <a:chOff x="0" y="0"/>
            <a:chExt cx="7883921" cy="2582465"/>
          </a:xfrm>
        </p:grpSpPr>
        <p:sp>
          <p:nvSpPr>
            <p:cNvPr id="142" name="Callout"/>
            <p:cNvSpPr/>
            <p:nvPr/>
          </p:nvSpPr>
          <p:spPr>
            <a:xfrm>
              <a:off x="0" y="0"/>
              <a:ext cx="7883922" cy="2582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" y="0"/>
                  </a:moveTo>
                  <a:cubicBezTo>
                    <a:pt x="137" y="0"/>
                    <a:pt x="0" y="420"/>
                    <a:pt x="0" y="936"/>
                  </a:cubicBezTo>
                  <a:lnTo>
                    <a:pt x="0" y="17769"/>
                  </a:lnTo>
                  <a:cubicBezTo>
                    <a:pt x="0" y="18286"/>
                    <a:pt x="137" y="18705"/>
                    <a:pt x="307" y="18705"/>
                  </a:cubicBezTo>
                  <a:lnTo>
                    <a:pt x="18431" y="18705"/>
                  </a:lnTo>
                  <a:lnTo>
                    <a:pt x="21600" y="21600"/>
                  </a:lnTo>
                  <a:lnTo>
                    <a:pt x="20077" y="15605"/>
                  </a:lnTo>
                  <a:lnTo>
                    <a:pt x="20077" y="936"/>
                  </a:lnTo>
                  <a:cubicBezTo>
                    <a:pt x="20077" y="420"/>
                    <a:pt x="19939" y="0"/>
                    <a:pt x="19770" y="0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525FA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endParaRPr/>
            </a:p>
          </p:txBody>
        </p:sp>
        <p:sp>
          <p:nvSpPr>
            <p:cNvPr id="143" name="Vielen Dank für Ihre…"/>
            <p:cNvSpPr txBox="1"/>
            <p:nvPr/>
          </p:nvSpPr>
          <p:spPr>
            <a:xfrm>
              <a:off x="503725" y="235726"/>
              <a:ext cx="6354308" cy="1722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/>
            <a:p>
              <a:pPr marL="0">
                <a:spcBef>
                  <a:spcPts val="1000"/>
                </a:spcBef>
                <a:buClr>
                  <a:srgbClr val="FF2600"/>
                </a:buClr>
                <a:buFont typeface="Helvetica"/>
                <a:defRPr sz="5000" b="1">
                  <a:solidFill>
                    <a:srgbClr val="525FA5"/>
                  </a:solidFill>
                  <a:latin typeface="+mj-lt"/>
                  <a:ea typeface="+mj-ea"/>
                  <a:cs typeface="+mj-cs"/>
                  <a:sym typeface="LMU CompatilFact"/>
                </a:defRPr>
              </a:pPr>
              <a:r>
                <a:t>Vielen Dank für Ihre</a:t>
              </a:r>
            </a:p>
            <a:p>
              <a:pPr marL="0">
                <a:spcBef>
                  <a:spcPts val="1000"/>
                </a:spcBef>
                <a:buClr>
                  <a:srgbClr val="FF2600"/>
                </a:buClr>
                <a:buFont typeface="Helvetica"/>
                <a:defRPr sz="5000" b="1">
                  <a:solidFill>
                    <a:srgbClr val="525FA5"/>
                  </a:solidFill>
                  <a:latin typeface="+mj-lt"/>
                  <a:ea typeface="+mj-ea"/>
                  <a:cs typeface="+mj-cs"/>
                  <a:sym typeface="LMU CompatilFact"/>
                </a:defRPr>
              </a:pPr>
              <a:r>
                <a:t>Aufmerksamkeit!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MU CompatilFact"/>
        <a:ea typeface="LMU CompatilFact"/>
        <a:cs typeface="LMU CompatilFact"/>
      </a:majorFont>
      <a:minorFont>
        <a:latin typeface="Stone Sans Sem ITC TT-Semi"/>
        <a:ea typeface="Stone Sans Sem ITC TT-Semi"/>
        <a:cs typeface="Stone Sans Sem ITC TT-Sem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52400" dist="101600" dir="2700000" rotWithShape="0">
              <a:srgbClr val="000000">
                <a:alpha val="64999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D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MU CompatilFact"/>
        <a:ea typeface="LMU CompatilFact"/>
        <a:cs typeface="LMU CompatilFact"/>
      </a:majorFont>
      <a:minorFont>
        <a:latin typeface="Stone Sans Sem ITC TT-Semi"/>
        <a:ea typeface="Stone Sans Sem ITC TT-Semi"/>
        <a:cs typeface="Stone Sans Sem ITC TT-Sem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52400" dist="101600" dir="2700000" rotWithShape="0">
              <a:srgbClr val="000000">
                <a:alpha val="64999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D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Benutzerdefiniert</PresentationFormat>
  <Paragraphs>45</Paragraphs>
  <Slides>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Gill Sans</vt:lpstr>
      <vt:lpstr>Gill Sans Light</vt:lpstr>
      <vt:lpstr>Helvetica</vt:lpstr>
      <vt:lpstr>LMU CompatilFact</vt:lpstr>
      <vt:lpstr>Lucida Grande</vt:lpstr>
      <vt:lpstr>Stone Sans Sem ITC TT-Semi</vt:lpstr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Demant, Lisa</dc:creator>
  <cp:lastModifiedBy>Demant, Lisa</cp:lastModifiedBy>
  <cp:revision>1</cp:revision>
  <dcterms:modified xsi:type="dcterms:W3CDTF">2021-10-27T14:55:25Z</dcterms:modified>
</cp:coreProperties>
</file>